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61" r:id="rId9"/>
    <p:sldId id="260" r:id="rId10"/>
    <p:sldId id="266" r:id="rId11"/>
    <p:sldId id="263" r:id="rId12"/>
    <p:sldId id="265" r:id="rId13"/>
    <p:sldId id="276" r:id="rId14"/>
    <p:sldId id="277" r:id="rId15"/>
    <p:sldId id="26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F544F-1C0F-48E2-B505-4A9B15941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419A98-D3CE-408A-8C4F-2CA88E658B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1AB4A4-5C95-4162-BF46-6E6DCD793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3977-455C-493F-ABE2-7D53CE2ED336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85F269-8ECB-4BF5-BD63-0DC12B38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2C110F-7A58-4C7C-B0B1-1D55E8928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9E05-5CE6-46BD-87B2-D9F2753089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168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EA56D-DC92-4C3D-87A8-2376382C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002200-4C6A-4367-BB68-646A9C0C7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19410F-DC1A-41B1-B8F7-80839A9E9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3977-455C-493F-ABE2-7D53CE2ED336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4CEA61-BB9F-4690-95C3-0A91E0D60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0568F2-4BB9-4BB5-96BA-09B53133C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9E05-5CE6-46BD-87B2-D9F2753089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080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54ADB34-E452-4299-BD64-48B59C6F19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D89893-BF37-4ADA-9CBC-5E84108B3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9D5873-E2A7-4A37-9B4D-A85BC3183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3977-455C-493F-ABE2-7D53CE2ED336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0B3CBC-00F9-4645-B637-6C17F0491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2B19FE-9B34-4CDA-BAE3-039C42BA4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9E05-5CE6-46BD-87B2-D9F2753089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5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B63CA-C3E4-4C25-8B13-28864609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D51533-D308-4711-9B57-26D7F7860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06C381-77A0-4CDA-8080-AFBAF58AE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3977-455C-493F-ABE2-7D53CE2ED336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087A25-EA4F-4399-829B-AB18D8D3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114883-5E11-4AD3-8F14-43D41007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9E05-5CE6-46BD-87B2-D9F2753089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151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5EEF56-5AEA-419F-AEC0-56559A026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8461D3-BAA6-49B1-946A-0F05CD415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0A11FE-801F-45F4-A29A-D79CA3C01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3977-455C-493F-ABE2-7D53CE2ED336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E3DFF3-07D9-4929-982E-2FBFD12A9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B59147-E586-4D4F-99DC-98BC02179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9E05-5CE6-46BD-87B2-D9F2753089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931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8F1EF7-2386-4FF8-83D5-6DB43ECF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D45BF3-03D4-4217-9151-6A7946F917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AE5776-8C5B-494C-87FD-C3F29645F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BA7439-81B7-48B2-943E-71EBCE683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3977-455C-493F-ABE2-7D53CE2ED336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595161-B168-48C4-8C09-85CCB6A82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63E5EF-47E6-4976-BF43-165B0BF82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9E05-5CE6-46BD-87B2-D9F2753089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257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35B3B4-96F8-4061-B981-AC42F925C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B65004-D996-4FEE-B681-E81BC741F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8FAF97-634F-4B4C-8272-7C085903A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28692C9-CF21-4E75-AC3C-7AD7D062EA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66A359-A17D-4FFD-AFF5-0C9A1CF209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3E2C3B-DDEA-46FC-958D-738758014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3977-455C-493F-ABE2-7D53CE2ED336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C4A1523-C728-4E64-A1A1-E6C10900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563F715-9E50-473E-B82E-7C46ABAD7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9E05-5CE6-46BD-87B2-D9F2753089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674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BD35FF-9002-4BD8-9324-B1A54D727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258065-C5E5-40C2-90C8-2E0D4E506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3977-455C-493F-ABE2-7D53CE2ED336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7A8BFA-4188-44EB-BBEC-BA287CC2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E6078BB-12CF-48D0-898D-B63D734DB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9E05-5CE6-46BD-87B2-D9F2753089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1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9BA5AE-E8FF-486D-A410-41D74B5DF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3977-455C-493F-ABE2-7D53CE2ED336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C06F6EA-FA15-4ACE-A2FD-34A98D23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656EEF-581F-42AA-90DD-422EE8501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9E05-5CE6-46BD-87B2-D9F2753089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200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6DC3D-6B05-4785-8675-482607A9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25D4A6-96C0-4103-BDDF-07D1A8D10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1D3253-3C2D-4094-A196-E6577118D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4E1E6D-F690-4AF9-A35E-DCFE1F0D4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3977-455C-493F-ABE2-7D53CE2ED336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E53EDE-84BE-4FCF-B1CA-BC0FAFB51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2DB426-48F7-42DC-80ED-61F5C2859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9E05-5CE6-46BD-87B2-D9F2753089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73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D47B8-3811-4CA2-8972-5264C2F28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27667F-DA06-4F62-8183-B29D650B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78A5DE-D7AE-4BA4-BFB4-325FB0E4C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0BFB65-6913-4572-BC8E-D06A20698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3977-455C-493F-ABE2-7D53CE2ED336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031446-F05F-4FFF-A23F-8F1B69B6C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698D8A-0A7B-4DCD-91DB-1BBBA9ED5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9E05-5CE6-46BD-87B2-D9F2753089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60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17F3ED1-00BE-4AC2-85EE-8478F7EA9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B4C199-9367-4226-B031-A59F8EF32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2DE95C-E6C0-4B26-8F5F-BC516E823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13977-455C-493F-ABE2-7D53CE2ED336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E307B5-FAE8-45E4-879C-26C74405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12676A-7886-4986-8B77-C9B86C07F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69E05-5CE6-46BD-87B2-D9F2753089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539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3.png"/><Relationship Id="rId5" Type="http://schemas.openxmlformats.org/officeDocument/2006/relationships/image" Target="../media/image20.jpe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82B8E5-AECC-4502-9D08-AAF0907D66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Image-Based 3D Textured body Reasoning</a:t>
            </a:r>
            <a:endParaRPr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5CA3A3-56CA-47F1-8B39-0DB0C454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0650" y="4411663"/>
            <a:ext cx="9144000" cy="960437"/>
          </a:xfrm>
        </p:spPr>
        <p:txBody>
          <a:bodyPr/>
          <a:lstStyle/>
          <a:p>
            <a:r>
              <a:rPr lang="en-US" altLang="zh-CN" dirty="0" err="1"/>
              <a:t>Yuchen</a:t>
            </a:r>
            <a:r>
              <a:rPr lang="en-US" altLang="zh-CN" dirty="0"/>
              <a:t> Luo</a:t>
            </a:r>
          </a:p>
          <a:p>
            <a:r>
              <a:rPr lang="en-US" altLang="zh-CN" dirty="0"/>
              <a:t>Shanghai Jiao Tong University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7574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C3F2C821-D2D4-4734-8834-926EC2127BD2}"/>
              </a:ext>
            </a:extLst>
          </p:cNvPr>
          <p:cNvSpPr/>
          <p:nvPr/>
        </p:nvSpPr>
        <p:spPr>
          <a:xfrm>
            <a:off x="178180" y="342900"/>
            <a:ext cx="5880676" cy="28098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32AEECD-B981-4834-85E5-81568CF3B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093" y="430609"/>
            <a:ext cx="2465502" cy="2465502"/>
          </a:xfrm>
          <a:prstGeom prst="rect">
            <a:avLst/>
          </a:prstGeom>
          <a:ln w="136525">
            <a:solidFill>
              <a:schemeClr val="accent4"/>
            </a:solidFill>
          </a:ln>
          <a:scene3d>
            <a:camera prst="isometricRightUp"/>
            <a:lightRig rig="threePt" dir="t"/>
          </a:scene3d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EBFF88-B034-4933-82E7-77EA494E3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778" y="808009"/>
            <a:ext cx="1935151" cy="18494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9B212E-B26D-4BD1-B3CB-1B705236D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9159" y="515163"/>
            <a:ext cx="2429245" cy="2465502"/>
          </a:xfrm>
          <a:prstGeom prst="rect">
            <a:avLst/>
          </a:prstGeom>
          <a:ln w="92075">
            <a:solidFill>
              <a:schemeClr val="accent1"/>
            </a:solidFill>
          </a:ln>
          <a:scene3d>
            <a:camera prst="isometricRightUp"/>
            <a:lightRig rig="threePt" dir="t"/>
          </a:scene3d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BF88D933-9E48-4B07-A3CE-8AC30B91C32B}"/>
              </a:ext>
            </a:extLst>
          </p:cNvPr>
          <p:cNvSpPr/>
          <p:nvPr/>
        </p:nvSpPr>
        <p:spPr>
          <a:xfrm>
            <a:off x="5973817" y="1620540"/>
            <a:ext cx="863777" cy="506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/>
              <a:t>Aligned</a:t>
            </a:r>
            <a:endParaRPr lang="zh-CN" altLang="en-US" sz="1200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CF1FD673-B06A-492B-8563-7BA13BFDDA45}"/>
              </a:ext>
            </a:extLst>
          </p:cNvPr>
          <p:cNvSpPr/>
          <p:nvPr/>
        </p:nvSpPr>
        <p:spPr>
          <a:xfrm>
            <a:off x="8581479" y="1620540"/>
            <a:ext cx="1703380" cy="467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UV Mapping</a:t>
            </a:r>
            <a:endParaRPr lang="zh-CN" altLang="en-US" sz="1200" dirty="0"/>
          </a:p>
        </p:txBody>
      </p:sp>
      <p:sp>
        <p:nvSpPr>
          <p:cNvPr id="9" name="AutoShape 4" descr="https://raw.github.com/Lotayou/densebody_pytorch/master/teaser/UV_position_map_0.png">
            <a:extLst>
              <a:ext uri="{FF2B5EF4-FFF2-40B4-BE49-F238E27FC236}">
                <a16:creationId xmlns:a16="http://schemas.microsoft.com/office/drawing/2014/main" id="{55FD886E-542C-42EB-877F-63009B4FAF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CF858CDA-94EC-4743-ACC9-90059DB98FE2}"/>
              </a:ext>
            </a:extLst>
          </p:cNvPr>
          <p:cNvSpPr/>
          <p:nvPr/>
        </p:nvSpPr>
        <p:spPr>
          <a:xfrm rot="5400000">
            <a:off x="1550128" y="4992574"/>
            <a:ext cx="1456217" cy="646331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Encoder</a:t>
            </a:r>
            <a:endParaRPr lang="zh-CN" altLang="en-US" dirty="0"/>
          </a:p>
        </p:txBody>
      </p:sp>
      <p:sp>
        <p:nvSpPr>
          <p:cNvPr id="14" name="梯形 13">
            <a:extLst>
              <a:ext uri="{FF2B5EF4-FFF2-40B4-BE49-F238E27FC236}">
                <a16:creationId xmlns:a16="http://schemas.microsoft.com/office/drawing/2014/main" id="{748549A1-8727-4B4E-893B-8798865C400A}"/>
              </a:ext>
            </a:extLst>
          </p:cNvPr>
          <p:cNvSpPr/>
          <p:nvPr/>
        </p:nvSpPr>
        <p:spPr>
          <a:xfrm rot="16200000">
            <a:off x="2196459" y="4992573"/>
            <a:ext cx="1456217" cy="646331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Decoder</a:t>
            </a:r>
            <a:endParaRPr lang="zh-CN" altLang="en-US" dirty="0"/>
          </a:p>
        </p:txBody>
      </p:sp>
      <p:sp>
        <p:nvSpPr>
          <p:cNvPr id="18" name="箭头: 直角上 17">
            <a:extLst>
              <a:ext uri="{FF2B5EF4-FFF2-40B4-BE49-F238E27FC236}">
                <a16:creationId xmlns:a16="http://schemas.microsoft.com/office/drawing/2014/main" id="{B18F911A-BEDD-4F5C-9AFF-7F24DABAEE1A}"/>
              </a:ext>
            </a:extLst>
          </p:cNvPr>
          <p:cNvSpPr/>
          <p:nvPr/>
        </p:nvSpPr>
        <p:spPr>
          <a:xfrm>
            <a:off x="3278297" y="2877863"/>
            <a:ext cx="8266003" cy="2617355"/>
          </a:xfrm>
          <a:prstGeom prst="bentUpArrow">
            <a:avLst>
              <a:gd name="adj1" fmla="val 11136"/>
              <a:gd name="adj2" fmla="val 12973"/>
              <a:gd name="adj3" fmla="val 19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Supervised Training</a:t>
            </a:r>
            <a:endParaRPr lang="zh-CN" altLang="en-US" dirty="0"/>
          </a:p>
        </p:txBody>
      </p:sp>
      <p:pic>
        <p:nvPicPr>
          <p:cNvPr id="16" name="Picture 8" descr="http://human-pose.mpi-inf.mpg.de/js_viewer/thumbs/072413598_thumb.jpg">
            <a:extLst>
              <a:ext uri="{FF2B5EF4-FFF2-40B4-BE49-F238E27FC236}">
                <a16:creationId xmlns:a16="http://schemas.microsoft.com/office/drawing/2014/main" id="{394CB764-BEB6-4493-86C4-70951B8EC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r="13159"/>
          <a:stretch/>
        </p:blipFill>
        <p:spPr bwMode="auto">
          <a:xfrm>
            <a:off x="178180" y="4587631"/>
            <a:ext cx="1607351" cy="145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820FAF-8F3F-4536-A773-4462EA276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629" y="3137955"/>
            <a:ext cx="1609450" cy="16187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4922CA0-75F4-4C16-B710-AFEA04DEFF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9237" y="3144068"/>
            <a:ext cx="1747838" cy="1606489"/>
          </a:xfrm>
          <a:prstGeom prst="rect">
            <a:avLst/>
          </a:prstGeom>
        </p:spPr>
      </p:pic>
      <p:sp>
        <p:nvSpPr>
          <p:cNvPr id="12" name="星形: 四角 11">
            <a:extLst>
              <a:ext uri="{FF2B5EF4-FFF2-40B4-BE49-F238E27FC236}">
                <a16:creationId xmlns:a16="http://schemas.microsoft.com/office/drawing/2014/main" id="{F2FC9C59-F0F0-43AD-ADCF-29AF68B942D9}"/>
              </a:ext>
            </a:extLst>
          </p:cNvPr>
          <p:cNvSpPr/>
          <p:nvPr/>
        </p:nvSpPr>
        <p:spPr>
          <a:xfrm>
            <a:off x="5753100" y="3812128"/>
            <a:ext cx="283622" cy="283622"/>
          </a:xfrm>
          <a:prstGeom prst="star4">
            <a:avLst>
              <a:gd name="adj" fmla="val 15858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C450BD5B-2350-4D6C-BD71-ED8212E0911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74045" y="2670368"/>
            <a:ext cx="2659713" cy="702800"/>
          </a:xfrm>
          <a:prstGeom prst="curvedConnector3">
            <a:avLst>
              <a:gd name="adj1" fmla="val 63967"/>
            </a:avLst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070B19C6-A930-4067-8699-3EB3D370BD9B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5400000">
            <a:off x="7094112" y="2470712"/>
            <a:ext cx="480485" cy="854000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梯形 41">
            <a:extLst>
              <a:ext uri="{FF2B5EF4-FFF2-40B4-BE49-F238E27FC236}">
                <a16:creationId xmlns:a16="http://schemas.microsoft.com/office/drawing/2014/main" id="{4EB6E545-D3E8-4E57-AFF6-74F16EAAC9BB}"/>
              </a:ext>
            </a:extLst>
          </p:cNvPr>
          <p:cNvSpPr/>
          <p:nvPr/>
        </p:nvSpPr>
        <p:spPr>
          <a:xfrm rot="5400000">
            <a:off x="7482857" y="3545282"/>
            <a:ext cx="1456217" cy="799452"/>
          </a:xfrm>
          <a:prstGeom prst="trapezoi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梯形 42">
            <a:extLst>
              <a:ext uri="{FF2B5EF4-FFF2-40B4-BE49-F238E27FC236}">
                <a16:creationId xmlns:a16="http://schemas.microsoft.com/office/drawing/2014/main" id="{26596D78-EA16-473E-98BA-80B6FD9897A5}"/>
              </a:ext>
            </a:extLst>
          </p:cNvPr>
          <p:cNvSpPr/>
          <p:nvPr/>
        </p:nvSpPr>
        <p:spPr>
          <a:xfrm rot="16200000">
            <a:off x="8282310" y="3545281"/>
            <a:ext cx="1456217" cy="799452"/>
          </a:xfrm>
          <a:prstGeom prst="trapezoi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箭头: 直角上 43">
            <a:extLst>
              <a:ext uri="{FF2B5EF4-FFF2-40B4-BE49-F238E27FC236}">
                <a16:creationId xmlns:a16="http://schemas.microsoft.com/office/drawing/2014/main" id="{5D13308A-744D-4DB3-85C6-2DEED47678BC}"/>
              </a:ext>
            </a:extLst>
          </p:cNvPr>
          <p:cNvSpPr/>
          <p:nvPr/>
        </p:nvSpPr>
        <p:spPr>
          <a:xfrm>
            <a:off x="9379429" y="2810729"/>
            <a:ext cx="646332" cy="1494984"/>
          </a:xfrm>
          <a:prstGeom prst="bentUpArrow">
            <a:avLst>
              <a:gd name="adj1" fmla="val 21561"/>
              <a:gd name="adj2" fmla="val 36686"/>
              <a:gd name="adj3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33" name="文本框 1032">
            <a:extLst>
              <a:ext uri="{FF2B5EF4-FFF2-40B4-BE49-F238E27FC236}">
                <a16:creationId xmlns:a16="http://schemas.microsoft.com/office/drawing/2014/main" id="{1F945C47-273F-4982-A1CA-FCBDC8F03D78}"/>
              </a:ext>
            </a:extLst>
          </p:cNvPr>
          <p:cNvSpPr txBox="1"/>
          <p:nvPr/>
        </p:nvSpPr>
        <p:spPr>
          <a:xfrm>
            <a:off x="7947979" y="3429000"/>
            <a:ext cx="1400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Semantic conditioned </a:t>
            </a:r>
            <a:r>
              <a:rPr lang="en-US" altLang="zh-CN" dirty="0" err="1"/>
              <a:t>inpainter</a:t>
            </a:r>
            <a:endParaRPr lang="zh-CN" altLang="en-US" dirty="0"/>
          </a:p>
        </p:txBody>
      </p:sp>
      <p:sp>
        <p:nvSpPr>
          <p:cNvPr id="1034" name="矩形 1033">
            <a:extLst>
              <a:ext uri="{FF2B5EF4-FFF2-40B4-BE49-F238E27FC236}">
                <a16:creationId xmlns:a16="http://schemas.microsoft.com/office/drawing/2014/main" id="{B8544FBE-FE0D-42A2-902C-643560BE09AF}"/>
              </a:ext>
            </a:extLst>
          </p:cNvPr>
          <p:cNvSpPr/>
          <p:nvPr/>
        </p:nvSpPr>
        <p:spPr>
          <a:xfrm>
            <a:off x="9309526" y="-143896"/>
            <a:ext cx="4924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?</a:t>
            </a:r>
            <a:endParaRPr lang="zh-CN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37" name="图片 1036">
            <a:extLst>
              <a:ext uri="{FF2B5EF4-FFF2-40B4-BE49-F238E27FC236}">
                <a16:creationId xmlns:a16="http://schemas.microsoft.com/office/drawing/2014/main" id="{95CAADA1-9DE7-4D49-B7AB-EAAFD878FA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3084" y="3232621"/>
            <a:ext cx="803372" cy="1222258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C35C8B06-3415-4126-BA02-DEFABDC4CEAC}"/>
              </a:ext>
            </a:extLst>
          </p:cNvPr>
          <p:cNvSpPr txBox="1"/>
          <p:nvPr/>
        </p:nvSpPr>
        <p:spPr>
          <a:xfrm>
            <a:off x="2254534" y="2533729"/>
            <a:ext cx="1204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Parsing</a:t>
            </a:r>
            <a:endParaRPr lang="zh-CN" altLang="en-US" sz="1200" b="1" dirty="0"/>
          </a:p>
        </p:txBody>
      </p:sp>
      <p:sp>
        <p:nvSpPr>
          <p:cNvPr id="64" name="箭头: 右 63">
            <a:extLst>
              <a:ext uri="{FF2B5EF4-FFF2-40B4-BE49-F238E27FC236}">
                <a16:creationId xmlns:a16="http://schemas.microsoft.com/office/drawing/2014/main" id="{8E17F448-CF68-4511-9F9A-3AE8B4EDC660}"/>
              </a:ext>
            </a:extLst>
          </p:cNvPr>
          <p:cNvSpPr/>
          <p:nvPr/>
        </p:nvSpPr>
        <p:spPr>
          <a:xfrm>
            <a:off x="2763180" y="3498504"/>
            <a:ext cx="1135494" cy="467206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UV Mapping</a:t>
            </a:r>
            <a:endParaRPr lang="zh-CN" altLang="en-US" sz="1200" dirty="0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8C8E6B31-0673-4A64-9180-C35753B5F8A8}"/>
              </a:ext>
            </a:extLst>
          </p:cNvPr>
          <p:cNvSpPr/>
          <p:nvPr/>
        </p:nvSpPr>
        <p:spPr>
          <a:xfrm>
            <a:off x="3000965" y="1577600"/>
            <a:ext cx="1726141" cy="461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/>
              <a:t>Deform</a:t>
            </a:r>
            <a:endParaRPr lang="zh-CN" altLang="en-US" sz="1200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978141E2-B5AC-4FD7-9C87-E55E1D1A52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91" y="926567"/>
            <a:ext cx="1007069" cy="184946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FF65009-DDC5-49A9-A6E9-6F8F0FD639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4081" y="858926"/>
            <a:ext cx="1169745" cy="1849461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580D8343-5CA2-4FA0-9916-B7EDA0D64DCE}"/>
              </a:ext>
            </a:extLst>
          </p:cNvPr>
          <p:cNvSpPr txBox="1"/>
          <p:nvPr/>
        </p:nvSpPr>
        <p:spPr>
          <a:xfrm>
            <a:off x="3294117" y="1393321"/>
            <a:ext cx="1204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Unsupervised</a:t>
            </a:r>
            <a:endParaRPr lang="zh-CN" altLang="en-US" sz="1200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0DCD811-A71D-45B1-9AB2-D8555A5B0D47}"/>
              </a:ext>
            </a:extLst>
          </p:cNvPr>
          <p:cNvSpPr txBox="1"/>
          <p:nvPr/>
        </p:nvSpPr>
        <p:spPr>
          <a:xfrm>
            <a:off x="343908" y="581927"/>
            <a:ext cx="1204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Naked Body</a:t>
            </a:r>
            <a:endParaRPr lang="zh-CN" altLang="en-US" sz="1200" b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9634FFB-1A93-4A2B-A861-FBBC7AB2C925}"/>
              </a:ext>
            </a:extLst>
          </p:cNvPr>
          <p:cNvSpPr txBox="1"/>
          <p:nvPr/>
        </p:nvSpPr>
        <p:spPr>
          <a:xfrm>
            <a:off x="4774081" y="531010"/>
            <a:ext cx="1204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Detailed Body</a:t>
            </a:r>
            <a:endParaRPr lang="zh-CN" altLang="en-US" sz="1200" b="1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7C0722D-6940-46A4-829F-2374CD29A7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357" y="959056"/>
            <a:ext cx="1034696" cy="1816972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sp>
        <p:nvSpPr>
          <p:cNvPr id="39" name="星形: 四角 38">
            <a:extLst>
              <a:ext uri="{FF2B5EF4-FFF2-40B4-BE49-F238E27FC236}">
                <a16:creationId xmlns:a16="http://schemas.microsoft.com/office/drawing/2014/main" id="{A0005827-558E-49F0-AF35-1BA11582E5ED}"/>
              </a:ext>
            </a:extLst>
          </p:cNvPr>
          <p:cNvSpPr/>
          <p:nvPr/>
        </p:nvSpPr>
        <p:spPr>
          <a:xfrm>
            <a:off x="1429705" y="1691080"/>
            <a:ext cx="283622" cy="283622"/>
          </a:xfrm>
          <a:prstGeom prst="star4">
            <a:avLst>
              <a:gd name="adj" fmla="val 15858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B005AD3-C63C-4D25-9E71-7FB738F79983}"/>
              </a:ext>
            </a:extLst>
          </p:cNvPr>
          <p:cNvSpPr txBox="1"/>
          <p:nvPr/>
        </p:nvSpPr>
        <p:spPr>
          <a:xfrm>
            <a:off x="1600760" y="601312"/>
            <a:ext cx="1534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Detailed Boundary</a:t>
            </a:r>
            <a:endParaRPr lang="zh-CN" altLang="en-US" sz="1200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7D597D5-5AB9-463A-B9AA-500E9C9AC644}"/>
              </a:ext>
            </a:extLst>
          </p:cNvPr>
          <p:cNvSpPr txBox="1"/>
          <p:nvPr/>
        </p:nvSpPr>
        <p:spPr>
          <a:xfrm>
            <a:off x="3794146" y="2772260"/>
            <a:ext cx="1204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accent4"/>
                </a:solidFill>
              </a:rPr>
              <a:t>Parsing</a:t>
            </a:r>
            <a:endParaRPr lang="zh-CN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5BDBDD9-A109-45A3-B97A-AE08BA5CD476}"/>
              </a:ext>
            </a:extLst>
          </p:cNvPr>
          <p:cNvSpPr txBox="1"/>
          <p:nvPr/>
        </p:nvSpPr>
        <p:spPr>
          <a:xfrm>
            <a:off x="1492816" y="310616"/>
            <a:ext cx="36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Middle-Level Details Recovery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3898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264610-1909-4F37-9306-06059127D6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2" r="27528"/>
          <a:stretch/>
        </p:blipFill>
        <p:spPr>
          <a:xfrm>
            <a:off x="4693012" y="75521"/>
            <a:ext cx="2585415" cy="59000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B88397-5262-4532-8CB6-2DFA2EA95B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8" r="27988"/>
          <a:stretch/>
        </p:blipFill>
        <p:spPr>
          <a:xfrm>
            <a:off x="14843" y="279624"/>
            <a:ext cx="2507548" cy="56959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C999555-EC2F-4BD2-9B0A-C226778869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8" r="31063"/>
          <a:stretch/>
        </p:blipFill>
        <p:spPr>
          <a:xfrm>
            <a:off x="9714273" y="-186336"/>
            <a:ext cx="2322994" cy="61619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2418E05-30F7-4468-A86A-AF6378F53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761" y="251049"/>
            <a:ext cx="2362200" cy="57245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86BD069-4344-4BD2-9210-FE8C99412A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397"/>
          <a:stretch/>
        </p:blipFill>
        <p:spPr>
          <a:xfrm>
            <a:off x="7055212" y="227273"/>
            <a:ext cx="2581802" cy="572452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F4C9014-12C7-4834-B2D9-59A20E1D7F97}"/>
              </a:ext>
            </a:extLst>
          </p:cNvPr>
          <p:cNvSpPr/>
          <p:nvPr/>
        </p:nvSpPr>
        <p:spPr>
          <a:xfrm>
            <a:off x="3568861" y="251050"/>
            <a:ext cx="48237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mean- value coordinates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6DF148-7FA3-4E03-9AB5-4F65676BC2EA}"/>
              </a:ext>
            </a:extLst>
          </p:cNvPr>
          <p:cNvSpPr/>
          <p:nvPr/>
        </p:nvSpPr>
        <p:spPr>
          <a:xfrm>
            <a:off x="746751" y="6261395"/>
            <a:ext cx="10467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M. S. Floater. Mean value coordinates. Computer aided geometric design, 20(1):19–27, 2003</a:t>
            </a:r>
          </a:p>
        </p:txBody>
      </p:sp>
    </p:spTree>
    <p:extLst>
      <p:ext uri="{BB962C8B-B14F-4D97-AF65-F5344CB8AC3E}">
        <p14:creationId xmlns:p14="http://schemas.microsoft.com/office/powerpoint/2010/main" val="3543956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0F1326-0706-4E7F-A4E9-536A77BA6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2" y="400050"/>
            <a:ext cx="5934075" cy="59340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A37D86-CD30-4FF8-BEEF-4D64A4A10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0" y="400051"/>
            <a:ext cx="5934074" cy="59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61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0289DB-5625-465D-BA8B-F3A85050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28" y="981568"/>
            <a:ext cx="11185546" cy="537884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C454167-51F1-4BF5-A022-6C7AAEBFBFB7}"/>
              </a:ext>
            </a:extLst>
          </p:cNvPr>
          <p:cNvSpPr/>
          <p:nvPr/>
        </p:nvSpPr>
        <p:spPr>
          <a:xfrm>
            <a:off x="3369165" y="5780972"/>
            <a:ext cx="1736746" cy="52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8B52A2-FF8E-4EAD-BBD0-4F23C77D3D1C}"/>
              </a:ext>
            </a:extLst>
          </p:cNvPr>
          <p:cNvSpPr txBox="1"/>
          <p:nvPr/>
        </p:nvSpPr>
        <p:spPr>
          <a:xfrm>
            <a:off x="3461219" y="5814026"/>
            <a:ext cx="1644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SuperPixel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26633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24327E8-2611-43B3-8E6A-A20748C3A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79" y="1511062"/>
            <a:ext cx="1852431" cy="3584141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A43AF5-E904-497F-8CB5-2994415E3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975" y="639097"/>
            <a:ext cx="1380486" cy="27144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3FFCE12-52DB-44B6-80CD-E81092B79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332" y="3885688"/>
            <a:ext cx="1319246" cy="2824064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BCDE79-1CDD-47E8-B20E-6974AE155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867" y="1432973"/>
            <a:ext cx="6776339" cy="3785031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</p:spPr>
      </p:pic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E60FBD37-B707-47EA-BA2F-B3BA1FBE5013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116510" y="1996316"/>
            <a:ext cx="598465" cy="1306817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7194B2B3-7A08-4073-9B7D-DCE2CD199A79}"/>
              </a:ext>
            </a:extLst>
          </p:cNvPr>
          <p:cNvCxnSpPr>
            <a:stCxn id="4" idx="3"/>
            <a:endCxn id="10" idx="1"/>
          </p:cNvCxnSpPr>
          <p:nvPr/>
        </p:nvCxnSpPr>
        <p:spPr>
          <a:xfrm>
            <a:off x="2116510" y="3303133"/>
            <a:ext cx="524822" cy="1994587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B4C65BA8-810F-4001-A495-1AD6EC5CEC99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4095461" y="1996316"/>
            <a:ext cx="920406" cy="1329173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FD7C588A-5141-49F7-A24B-859A04969BE3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3960578" y="3325489"/>
            <a:ext cx="1055289" cy="1972231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396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855F0-B192-453F-AD45-DF1C773D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Future Work</a:t>
            </a:r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BBEE8E-1886-4854-9836-DF9A444F8146}"/>
              </a:ext>
            </a:extLst>
          </p:cNvPr>
          <p:cNvSpPr txBox="1"/>
          <p:nvPr/>
        </p:nvSpPr>
        <p:spPr>
          <a:xfrm>
            <a:off x="933450" y="1690688"/>
            <a:ext cx="10515600" cy="5505244"/>
          </a:xfrm>
          <a:prstGeom prst="rect">
            <a:avLst/>
          </a:prstGeom>
          <a:noFill/>
        </p:spPr>
        <p:txBody>
          <a:bodyPr wrap="square" tIns="360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3D Skeleton Estimation (derived from SMPL directly)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Forecasting Human Dynamics (with Motion Synthesis)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Human Shape Prior (for Human-Object Interaction)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Novel-View Synthesis (for Robotics Vision)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83835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BFCEF8-A778-49A4-8810-4A941D43D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1" y="1432531"/>
            <a:ext cx="11044238" cy="36587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2EB541-0182-43C3-916C-93CE006A4227}"/>
              </a:ext>
            </a:extLst>
          </p:cNvPr>
          <p:cNvSpPr txBox="1"/>
          <p:nvPr/>
        </p:nvSpPr>
        <p:spPr>
          <a:xfrm>
            <a:off x="485775" y="621507"/>
            <a:ext cx="7008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Insight</a:t>
            </a:r>
            <a:r>
              <a:rPr lang="en-US" altLang="zh-CN" sz="3200" dirty="0"/>
              <a:t>:</a:t>
            </a:r>
            <a:r>
              <a:rPr lang="zh-CN" altLang="en-US" sz="3200" dirty="0"/>
              <a:t> </a:t>
            </a:r>
            <a:r>
              <a:rPr lang="en-US" altLang="zh-CN" sz="3200" dirty="0"/>
              <a:t>Novel View Synthesis</a:t>
            </a:r>
            <a:endParaRPr lang="zh-CN" altLang="en-US" sz="3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C0E94C-7B37-43A0-817B-96A999A4C797}"/>
              </a:ext>
            </a:extLst>
          </p:cNvPr>
          <p:cNvSpPr txBox="1"/>
          <p:nvPr/>
        </p:nvSpPr>
        <p:spPr>
          <a:xfrm>
            <a:off x="485775" y="5510459"/>
            <a:ext cx="9729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View Extrapolation of Human Body from a Single Image (CVPR), 2018</a:t>
            </a:r>
          </a:p>
          <a:p>
            <a:r>
              <a:rPr lang="en-US" altLang="zh-CN" dirty="0"/>
              <a:t>Hao Zhu ; Hao </a:t>
            </a:r>
            <a:r>
              <a:rPr lang="en-US" altLang="zh-CN" dirty="0" err="1"/>
              <a:t>Su</a:t>
            </a:r>
            <a:r>
              <a:rPr lang="en-US" altLang="zh-CN" dirty="0"/>
              <a:t> ; Peng Wang ; </a:t>
            </a:r>
            <a:r>
              <a:rPr lang="en-US" altLang="zh-CN" dirty="0" err="1"/>
              <a:t>Xun</a:t>
            </a:r>
            <a:r>
              <a:rPr lang="en-US" altLang="zh-CN" dirty="0"/>
              <a:t> Cao ; </a:t>
            </a:r>
            <a:r>
              <a:rPr lang="en-US" altLang="zh-CN" u="sng" dirty="0" err="1"/>
              <a:t>Ruigang</a:t>
            </a:r>
            <a:r>
              <a:rPr lang="en-US" altLang="zh-CN" u="sng" dirty="0"/>
              <a:t> Yang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2149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AD99C55-F7D9-4D1F-8CA9-A4BFF7EFF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83" y="704837"/>
            <a:ext cx="11763633" cy="35028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7615BA8-4537-413C-BF82-942FF5269F6E}"/>
              </a:ext>
            </a:extLst>
          </p:cNvPr>
          <p:cNvSpPr txBox="1"/>
          <p:nvPr/>
        </p:nvSpPr>
        <p:spPr>
          <a:xfrm>
            <a:off x="307182" y="4650582"/>
            <a:ext cx="99798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 Implausible result when angle &gt; 90°</a:t>
            </a:r>
          </a:p>
          <a:p>
            <a:r>
              <a:rPr lang="en-US" altLang="zh-CN" sz="3200" b="1" dirty="0">
                <a:solidFill>
                  <a:srgbClr val="FF0000"/>
                </a:solidFill>
              </a:rPr>
              <a:t>× No human prior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938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A880FCA-B849-4E59-967E-F1AA2C5BC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72" y="1281800"/>
            <a:ext cx="2743192" cy="41348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8EB952-CB5E-42A3-98CB-95843E76B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450" y="1700299"/>
            <a:ext cx="2495568" cy="37163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B540FA-2F66-4184-9161-47A28B382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58"/>
          <a:stretch/>
        </p:blipFill>
        <p:spPr>
          <a:xfrm>
            <a:off x="8329621" y="1700299"/>
            <a:ext cx="2688124" cy="371631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9E0542-C042-44FD-97D4-300989819F2E}"/>
              </a:ext>
            </a:extLst>
          </p:cNvPr>
          <p:cNvSpPr txBox="1"/>
          <p:nvPr/>
        </p:nvSpPr>
        <p:spPr>
          <a:xfrm>
            <a:off x="4772025" y="5474494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Naked SMPL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AF8C9F-4C90-4F05-9391-3BDF2981CC9F}"/>
              </a:ext>
            </a:extLst>
          </p:cNvPr>
          <p:cNvSpPr txBox="1"/>
          <p:nvPr/>
        </p:nvSpPr>
        <p:spPr>
          <a:xfrm>
            <a:off x="1688307" y="5474494"/>
            <a:ext cx="2021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RGB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E4250F-1155-4DB0-91A2-BE79FDECB55E}"/>
              </a:ext>
            </a:extLst>
          </p:cNvPr>
          <p:cNvSpPr txBox="1"/>
          <p:nvPr/>
        </p:nvSpPr>
        <p:spPr>
          <a:xfrm>
            <a:off x="7808120" y="5471458"/>
            <a:ext cx="4913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SMPL with </a:t>
            </a:r>
            <a:r>
              <a:rPr lang="en-US" altLang="zh-CN" sz="2800" dirty="0" err="1"/>
              <a:t>texture&amp;detail</a:t>
            </a:r>
            <a:endParaRPr lang="zh-CN" altLang="en-US" dirty="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B6FEF26F-1BB6-4D14-8A1E-C09AE9622D18}"/>
              </a:ext>
            </a:extLst>
          </p:cNvPr>
          <p:cNvSpPr/>
          <p:nvPr/>
        </p:nvSpPr>
        <p:spPr>
          <a:xfrm>
            <a:off x="3286125" y="3164681"/>
            <a:ext cx="1000125" cy="650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4C2962CC-D57E-4A83-B61E-7738BF11CF3D}"/>
              </a:ext>
            </a:extLst>
          </p:cNvPr>
          <p:cNvSpPr/>
          <p:nvPr/>
        </p:nvSpPr>
        <p:spPr>
          <a:xfrm>
            <a:off x="7168757" y="3182182"/>
            <a:ext cx="1000125" cy="650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手杖形 12">
            <a:extLst>
              <a:ext uri="{FF2B5EF4-FFF2-40B4-BE49-F238E27FC236}">
                <a16:creationId xmlns:a16="http://schemas.microsoft.com/office/drawing/2014/main" id="{3271E4D0-89CD-4DA4-8A7E-842256845CD5}"/>
              </a:ext>
            </a:extLst>
          </p:cNvPr>
          <p:cNvSpPr/>
          <p:nvPr/>
        </p:nvSpPr>
        <p:spPr>
          <a:xfrm>
            <a:off x="1996683" y="428626"/>
            <a:ext cx="7808119" cy="1169210"/>
          </a:xfrm>
          <a:prstGeom prst="uturnArrow">
            <a:avLst>
              <a:gd name="adj1" fmla="val 31969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8408E35-07FF-4BD3-9FF4-7D805729BEAD}"/>
              </a:ext>
            </a:extLst>
          </p:cNvPr>
          <p:cNvSpPr txBox="1"/>
          <p:nvPr/>
        </p:nvSpPr>
        <p:spPr>
          <a:xfrm>
            <a:off x="5007773" y="326163"/>
            <a:ext cx="1785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FF0000"/>
                  </a:outerShdw>
                </a:effectLst>
              </a:rPr>
              <a:t>TARGET</a:t>
            </a:r>
            <a:endParaRPr lang="zh-CN" altLang="en-US" sz="2400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FF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2600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229763B-67A9-4223-A068-B2E7D4049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66" y="823227"/>
            <a:ext cx="9325043" cy="56483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A67A9D-5EDA-45B9-ABB1-7FDBAACA37B3}"/>
              </a:ext>
            </a:extLst>
          </p:cNvPr>
          <p:cNvSpPr txBox="1"/>
          <p:nvPr/>
        </p:nvSpPr>
        <p:spPr>
          <a:xfrm>
            <a:off x="978692" y="500062"/>
            <a:ext cx="3921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RGB to SMPL</a:t>
            </a:r>
            <a:endParaRPr lang="zh-CN" altLang="en-US" sz="3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10BB96-B401-4B26-8C6D-6C479BBB93A7}"/>
              </a:ext>
            </a:extLst>
          </p:cNvPr>
          <p:cNvSpPr/>
          <p:nvPr/>
        </p:nvSpPr>
        <p:spPr>
          <a:xfrm>
            <a:off x="8892387" y="2301342"/>
            <a:ext cx="1902443" cy="4246744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B19232-8A11-4FC1-B2B1-92819B04C9A2}"/>
              </a:ext>
            </a:extLst>
          </p:cNvPr>
          <p:cNvSpPr txBox="1"/>
          <p:nvPr/>
        </p:nvSpPr>
        <p:spPr>
          <a:xfrm>
            <a:off x="9201056" y="1763184"/>
            <a:ext cx="2857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State-of-the-art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019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80E8B48-6222-4770-AD01-72F9B7FF3428}"/>
              </a:ext>
            </a:extLst>
          </p:cNvPr>
          <p:cNvSpPr txBox="1"/>
          <p:nvPr/>
        </p:nvSpPr>
        <p:spPr>
          <a:xfrm>
            <a:off x="416459" y="461726"/>
            <a:ext cx="7586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Detailed Model</a:t>
            </a:r>
            <a:endParaRPr lang="zh-CN" altLang="en-US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2A43E3-DBF8-4437-BFA1-D4B393AD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46" y="1343534"/>
            <a:ext cx="7396217" cy="2505093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FBDAC9-DDE2-477F-8ACD-A2E1798A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84" y="4002623"/>
            <a:ext cx="7400979" cy="2695595"/>
          </a:xfrm>
          <a:prstGeom prst="rect">
            <a:avLst/>
          </a:prstGeom>
          <a:effectLst>
            <a:outerShdw blurRad="50800" dist="50800" dir="5400000" algn="ctr" rotWithShape="0">
              <a:schemeClr val="bg2"/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F3C0A87-CDB4-4139-9AA4-D18603AE1A1E}"/>
              </a:ext>
            </a:extLst>
          </p:cNvPr>
          <p:cNvSpPr txBox="1"/>
          <p:nvPr/>
        </p:nvSpPr>
        <p:spPr>
          <a:xfrm>
            <a:off x="8130009" y="2596080"/>
            <a:ext cx="3726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× No model</a:t>
            </a:r>
            <a:r>
              <a:rPr lang="zh-CN" altLang="en-US" sz="1600" b="1" dirty="0">
                <a:solidFill>
                  <a:srgbClr val="FF0000"/>
                </a:solidFill>
              </a:rPr>
              <a:t>，</a:t>
            </a:r>
            <a:r>
              <a:rPr lang="en-US" altLang="zh-CN" sz="1600" b="1" dirty="0">
                <a:solidFill>
                  <a:srgbClr val="FF0000"/>
                </a:solidFill>
              </a:rPr>
              <a:t>No rig</a:t>
            </a:r>
          </a:p>
          <a:p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</a:rPr>
              <a:t>√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</a:rPr>
              <a:t>Front-to-Back Texture Synthesis</a:t>
            </a:r>
            <a:endParaRPr lang="zh-CN" alt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59B5FC-7156-4630-AE33-C2EA01F9BC4D}"/>
              </a:ext>
            </a:extLst>
          </p:cNvPr>
          <p:cNvSpPr txBox="1"/>
          <p:nvPr/>
        </p:nvSpPr>
        <p:spPr>
          <a:xfrm>
            <a:off x="8070767" y="5608939"/>
            <a:ext cx="39575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× Human Interaction</a:t>
            </a:r>
          </a:p>
          <a:p>
            <a:r>
              <a:rPr lang="en-US" altLang="zh-CN" sz="1600" b="1" dirty="0">
                <a:solidFill>
                  <a:srgbClr val="FF0000"/>
                </a:solidFill>
              </a:rPr>
              <a:t>× No back texture</a:t>
            </a:r>
          </a:p>
          <a:p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</a:rPr>
              <a:t>√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</a:rPr>
              <a:t>Mean-value Coordinate warping</a:t>
            </a:r>
            <a:endParaRPr lang="zh-CN" altLang="en-US" sz="16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E80EABFA-0F87-4A7D-BBD9-B8618DA00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768" y="1832035"/>
            <a:ext cx="12290191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600" b="1" dirty="0"/>
              <a:t>SiCloPe: Silhouette-Based Clothed People 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7683C18B-D1AD-4539-AA03-1AD439378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3263" y="4875031"/>
            <a:ext cx="4141687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/>
              <a:t>Photo Wake-Up:3D Character Animation from a Single Photo</a:t>
            </a:r>
            <a:endParaRPr lang="zh-CN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1882715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https://raw.github.com/Lotayou/densebody_pytorch/master/teaser/UV_position_map_0.png">
            <a:extLst>
              <a:ext uri="{FF2B5EF4-FFF2-40B4-BE49-F238E27FC236}">
                <a16:creationId xmlns:a16="http://schemas.microsoft.com/office/drawing/2014/main" id="{C1DD0741-E85C-47D1-AC9C-8508AEA355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79232" y="454044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CC4EFF-57C5-4F42-A284-0D28C01B2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916" y="4345147"/>
            <a:ext cx="1609450" cy="16187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EF1448-D0A8-4431-A21A-270045ECD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500" y="4405602"/>
            <a:ext cx="1747838" cy="1606489"/>
          </a:xfrm>
          <a:prstGeom prst="rect">
            <a:avLst/>
          </a:prstGeom>
        </p:spPr>
      </p:pic>
      <p:sp>
        <p:nvSpPr>
          <p:cNvPr id="7" name="星形: 四角 6">
            <a:extLst>
              <a:ext uri="{FF2B5EF4-FFF2-40B4-BE49-F238E27FC236}">
                <a16:creationId xmlns:a16="http://schemas.microsoft.com/office/drawing/2014/main" id="{22C78E0C-C6DB-4793-8EA2-82F9AC108236}"/>
              </a:ext>
            </a:extLst>
          </p:cNvPr>
          <p:cNvSpPr/>
          <p:nvPr/>
        </p:nvSpPr>
        <p:spPr>
          <a:xfrm>
            <a:off x="5171928" y="4993428"/>
            <a:ext cx="283622" cy="283622"/>
          </a:xfrm>
          <a:prstGeom prst="star4">
            <a:avLst>
              <a:gd name="adj" fmla="val 15858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62E31A04-3384-47B4-BABC-15BEAFABCC23}"/>
              </a:ext>
            </a:extLst>
          </p:cNvPr>
          <p:cNvSpPr/>
          <p:nvPr/>
        </p:nvSpPr>
        <p:spPr>
          <a:xfrm rot="5400000">
            <a:off x="6918489" y="4809123"/>
            <a:ext cx="1456217" cy="799452"/>
          </a:xfrm>
          <a:prstGeom prst="trapezoi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E589E50D-2D68-4E94-96EB-A0120E275AFB}"/>
              </a:ext>
            </a:extLst>
          </p:cNvPr>
          <p:cNvSpPr/>
          <p:nvPr/>
        </p:nvSpPr>
        <p:spPr>
          <a:xfrm rot="16200000">
            <a:off x="7717942" y="4809122"/>
            <a:ext cx="1456217" cy="799452"/>
          </a:xfrm>
          <a:prstGeom prst="trapezoi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8B7186F-1B09-4EE1-AF9B-15D8839D46F2}"/>
              </a:ext>
            </a:extLst>
          </p:cNvPr>
          <p:cNvSpPr txBox="1"/>
          <p:nvPr/>
        </p:nvSpPr>
        <p:spPr>
          <a:xfrm>
            <a:off x="7383611" y="4692841"/>
            <a:ext cx="1400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Semantic conditioned </a:t>
            </a:r>
            <a:r>
              <a:rPr lang="en-US" altLang="zh-CN" dirty="0" err="1"/>
              <a:t>inpainter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F62F909-A220-4EA7-8A68-792387738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31" y="3976939"/>
            <a:ext cx="1408372" cy="2142711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80E75415-43F0-4E5D-8C5B-3550ED964168}"/>
              </a:ext>
            </a:extLst>
          </p:cNvPr>
          <p:cNvSpPr/>
          <p:nvPr/>
        </p:nvSpPr>
        <p:spPr>
          <a:xfrm>
            <a:off x="2198812" y="4762345"/>
            <a:ext cx="1135494" cy="46720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UV Mapping</a:t>
            </a:r>
            <a:endParaRPr lang="zh-CN" altLang="en-US" sz="12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940A6A5-9140-4B94-BDE9-D55675EA4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362" y="715700"/>
            <a:ext cx="1979853" cy="17126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5BA6993-18F7-43BC-B3EC-1131C0B99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4945" y="621262"/>
            <a:ext cx="1890841" cy="180711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D5969C5-2A56-47FF-9175-662E2C7708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0187" y="640730"/>
            <a:ext cx="1780538" cy="1807113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2BCCBFB9-C25C-4F0E-930A-1FFEED2C990E}"/>
              </a:ext>
            </a:extLst>
          </p:cNvPr>
          <p:cNvSpPr/>
          <p:nvPr/>
        </p:nvSpPr>
        <p:spPr>
          <a:xfrm>
            <a:off x="4026599" y="1373615"/>
            <a:ext cx="1180962" cy="6083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Aligned</a:t>
            </a:r>
            <a:endParaRPr lang="zh-CN" altLang="en-US" sz="1600" dirty="0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B09CA78B-ABE0-41D2-9464-C88E2676F252}"/>
              </a:ext>
            </a:extLst>
          </p:cNvPr>
          <p:cNvSpPr/>
          <p:nvPr/>
        </p:nvSpPr>
        <p:spPr>
          <a:xfrm>
            <a:off x="7273170" y="1298477"/>
            <a:ext cx="1509633" cy="6083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UV Mapping</a:t>
            </a:r>
            <a:endParaRPr lang="zh-CN" altLang="en-US" sz="16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DDF4F2C-7B4F-4528-BDC3-539D1723E622}"/>
              </a:ext>
            </a:extLst>
          </p:cNvPr>
          <p:cNvSpPr txBox="1"/>
          <p:nvPr/>
        </p:nvSpPr>
        <p:spPr>
          <a:xfrm>
            <a:off x="9982565" y="568179"/>
            <a:ext cx="311816" cy="347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FB5B9DA-14FE-4587-BADE-3666DC2426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4514" y="3976939"/>
            <a:ext cx="2072422" cy="2072422"/>
          </a:xfrm>
          <a:prstGeom prst="rect">
            <a:avLst/>
          </a:prstGeom>
          <a:ln w="136525">
            <a:solidFill>
              <a:schemeClr val="accent4"/>
            </a:solidFill>
          </a:ln>
          <a:scene3d>
            <a:camera prst="isometricRightUp">
              <a:rot lat="0" lon="0" rev="0"/>
            </a:camera>
            <a:lightRig rig="threePt" dir="t"/>
          </a:scene3d>
        </p:spPr>
      </p:pic>
      <p:sp>
        <p:nvSpPr>
          <p:cNvPr id="25" name="箭头: 右 24">
            <a:extLst>
              <a:ext uri="{FF2B5EF4-FFF2-40B4-BE49-F238E27FC236}">
                <a16:creationId xmlns:a16="http://schemas.microsoft.com/office/drawing/2014/main" id="{2ACF4648-4963-478D-89D0-0E71554B51FB}"/>
              </a:ext>
            </a:extLst>
          </p:cNvPr>
          <p:cNvSpPr/>
          <p:nvPr/>
        </p:nvSpPr>
        <p:spPr>
          <a:xfrm>
            <a:off x="8815061" y="4899680"/>
            <a:ext cx="601434" cy="61833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010D0D4-BE1E-4369-9218-7DADD12CEFD5}"/>
              </a:ext>
            </a:extLst>
          </p:cNvPr>
          <p:cNvSpPr/>
          <p:nvPr/>
        </p:nvSpPr>
        <p:spPr>
          <a:xfrm>
            <a:off x="1661039" y="403194"/>
            <a:ext cx="9279013" cy="23643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FE40C57-C0FE-4C96-9CEF-603A811EF61D}"/>
              </a:ext>
            </a:extLst>
          </p:cNvPr>
          <p:cNvSpPr/>
          <p:nvPr/>
        </p:nvSpPr>
        <p:spPr>
          <a:xfrm>
            <a:off x="392990" y="3115339"/>
            <a:ext cx="11647861" cy="345508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DB2E246C-D2E1-436D-A0BB-7538462E1B87}"/>
              </a:ext>
            </a:extLst>
          </p:cNvPr>
          <p:cNvSpPr/>
          <p:nvPr/>
        </p:nvSpPr>
        <p:spPr>
          <a:xfrm>
            <a:off x="5029527" y="2778921"/>
            <a:ext cx="568424" cy="1076671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C4220D1-9F79-4B91-81F4-EF2AC4A8C8B7}"/>
              </a:ext>
            </a:extLst>
          </p:cNvPr>
          <p:cNvSpPr txBox="1"/>
          <p:nvPr/>
        </p:nvSpPr>
        <p:spPr>
          <a:xfrm>
            <a:off x="5540916" y="3218896"/>
            <a:ext cx="4038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  <a:effectLst>
                  <a:outerShdw blurRad="50800" dist="50800" dir="5400000" algn="ctr" rotWithShape="0">
                    <a:schemeClr val="accent4">
                      <a:lumMod val="60000"/>
                      <a:lumOff val="40000"/>
                    </a:schemeClr>
                  </a:outerShdw>
                </a:effectLst>
              </a:rPr>
              <a:t>New Texture </a:t>
            </a:r>
            <a:r>
              <a:rPr lang="en-US" altLang="zh-CN" sz="2800" b="1" dirty="0" err="1">
                <a:solidFill>
                  <a:schemeClr val="accent2"/>
                </a:solidFill>
                <a:effectLst>
                  <a:outerShdw blurRad="50800" dist="50800" dir="5400000" algn="ctr" rotWithShape="0">
                    <a:schemeClr val="accent4">
                      <a:lumMod val="60000"/>
                      <a:lumOff val="40000"/>
                    </a:schemeClr>
                  </a:outerShdw>
                </a:effectLst>
              </a:rPr>
              <a:t>Inpainter</a:t>
            </a:r>
            <a:endParaRPr lang="zh-CN" altLang="en-US" sz="2800" b="1" dirty="0">
              <a:solidFill>
                <a:schemeClr val="accent2"/>
              </a:solidFill>
              <a:effectLst>
                <a:outerShdw blurRad="50800" dist="50800" dir="5400000" algn="ctr" rotWithShape="0">
                  <a:schemeClr val="accent4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3696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55DA24C-CFB2-46F0-8D29-46ACC7AE90B5}"/>
              </a:ext>
            </a:extLst>
          </p:cNvPr>
          <p:cNvSpPr/>
          <p:nvPr/>
        </p:nvSpPr>
        <p:spPr>
          <a:xfrm>
            <a:off x="549773" y="2290913"/>
            <a:ext cx="1945241" cy="21852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?</a:t>
            </a:r>
          </a:p>
          <a:p>
            <a:pPr algn="ctr"/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Dataset</a:t>
            </a:r>
            <a:endParaRPr lang="zh-CN" altLang="en-US" sz="4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BAB634-1676-4C62-93AA-74E4FF981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4" y="578643"/>
            <a:ext cx="7600953" cy="28503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9EC3F6-B59D-492D-9641-E32AE2998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74" y="3689895"/>
            <a:ext cx="5500688" cy="279663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7F05A3E-79FE-4659-B0F1-F4EF2271748D}"/>
              </a:ext>
            </a:extLst>
          </p:cNvPr>
          <p:cNvSpPr/>
          <p:nvPr/>
        </p:nvSpPr>
        <p:spPr>
          <a:xfrm>
            <a:off x="8123604" y="4814413"/>
            <a:ext cx="32206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Human3.6M</a:t>
            </a:r>
            <a:r>
              <a:rPr lang="en-US" altLang="zh-CN" dirty="0">
                <a:sym typeface="Wingdings" panose="05000000000000000000" pitchFamily="2" charset="2"/>
              </a:rPr>
              <a:t>Mosh Dataset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65EDA3-DA25-44BC-9E89-53706085753E}"/>
              </a:ext>
            </a:extLst>
          </p:cNvPr>
          <p:cNvSpPr/>
          <p:nvPr/>
        </p:nvSpPr>
        <p:spPr>
          <a:xfrm>
            <a:off x="10296528" y="1674255"/>
            <a:ext cx="1047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UP-3D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907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55DA24C-CFB2-46F0-8D29-46ACC7AE90B5}"/>
              </a:ext>
            </a:extLst>
          </p:cNvPr>
          <p:cNvSpPr/>
          <p:nvPr/>
        </p:nvSpPr>
        <p:spPr>
          <a:xfrm>
            <a:off x="549773" y="2290913"/>
            <a:ext cx="1945241" cy="21852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6"/>
                </a:solidFill>
                <a:effectLst/>
              </a:rPr>
              <a:t>✔</a:t>
            </a:r>
            <a:endParaRPr lang="en-US" altLang="zh-CN" sz="96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6"/>
              </a:solidFill>
              <a:effectLst/>
            </a:endParaRPr>
          </a:p>
          <a:p>
            <a:pPr algn="ctr"/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6"/>
                </a:solidFill>
              </a:rPr>
              <a:t>Dataset</a:t>
            </a:r>
            <a:endParaRPr lang="zh-CN" altLang="en-US" sz="40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6"/>
              </a:solidFill>
              <a:effectLst/>
            </a:endParaRPr>
          </a:p>
        </p:txBody>
      </p:sp>
      <p:pic>
        <p:nvPicPr>
          <p:cNvPr id="3074" name="Picture 2" descr="https://www.di.ens.fr/willow/research/surreal/images/cmu_samples_3rows.png">
            <a:extLst>
              <a:ext uri="{FF2B5EF4-FFF2-40B4-BE49-F238E27FC236}">
                <a16:creationId xmlns:a16="http://schemas.microsoft.com/office/drawing/2014/main" id="{95C0363A-3369-48B8-81C7-848EB967A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271138"/>
            <a:ext cx="8284309" cy="27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ite.nju.edu.cn/view_extrapolation/view_extrapolation_dataset2.jpg">
            <a:extLst>
              <a:ext uri="{FF2B5EF4-FFF2-40B4-BE49-F238E27FC236}">
                <a16:creationId xmlns:a16="http://schemas.microsoft.com/office/drawing/2014/main" id="{5D15F366-6F99-4799-A867-76C313218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866" y="3429000"/>
            <a:ext cx="6236734" cy="267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51E4F15-0770-4072-A57F-507CEA1063E6}"/>
              </a:ext>
            </a:extLst>
          </p:cNvPr>
          <p:cNvSpPr/>
          <p:nvPr/>
        </p:nvSpPr>
        <p:spPr>
          <a:xfrm>
            <a:off x="3325295" y="6101886"/>
            <a:ext cx="6619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Segoe"/>
              </a:rPr>
              <a:t>PVHM: 10,200 pose-varying human mesh models, 22 different appearances, 200 to 1200 different poses. 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1969FBA-1432-49BC-9CE7-8A837E9626C7}"/>
              </a:ext>
            </a:extLst>
          </p:cNvPr>
          <p:cNvSpPr/>
          <p:nvPr/>
        </p:nvSpPr>
        <p:spPr>
          <a:xfrm>
            <a:off x="3342054" y="3014188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SURREAL: 1K </a:t>
            </a:r>
            <a:r>
              <a:rPr lang="en-US" altLang="zh-CN" dirty="0" err="1"/>
              <a:t>clothings</a:t>
            </a:r>
            <a:r>
              <a:rPr lang="en-US" altLang="zh-CN" dirty="0"/>
              <a:t>, 4K body shapes, 70K background images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5254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2665</TotalTime>
  <Words>236</Words>
  <Application>Microsoft Office PowerPoint</Application>
  <PresentationFormat>宽屏</PresentationFormat>
  <Paragraphs>60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Segoe</vt:lpstr>
      <vt:lpstr>等线</vt:lpstr>
      <vt:lpstr>等线 Light</vt:lpstr>
      <vt:lpstr>Arial</vt:lpstr>
      <vt:lpstr>Office 主题​​</vt:lpstr>
      <vt:lpstr>Image-Based 3D Textured body Reasoning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3D Textured body Reasoning</dc:title>
  <dc:creator>宇亮 修</dc:creator>
  <cp:lastModifiedBy>宇辰 罗</cp:lastModifiedBy>
  <cp:revision>87</cp:revision>
  <dcterms:created xsi:type="dcterms:W3CDTF">2019-04-07T05:38:10Z</dcterms:created>
  <dcterms:modified xsi:type="dcterms:W3CDTF">2019-05-25T02:57:55Z</dcterms:modified>
</cp:coreProperties>
</file>